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Montserrat Bold" charset="1" panose="00000800000000000000"/>
      <p:regular r:id="rId40"/>
    </p:embeddedFont>
    <p:embeddedFont>
      <p:font typeface="Montserrat" charset="1" panose="000005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3745489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55363" y="4524446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71550" y="1116792"/>
            <a:ext cx="17316450" cy="871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9"/>
              </a:lnSpc>
            </a:pPr>
            <a:r>
              <a:rPr lang="en-US" sz="550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Algorithmic Bias in Credit Scoring Systems Against Minority Communities</a:t>
            </a:r>
          </a:p>
          <a:p>
            <a:pPr algn="l">
              <a:lnSpc>
                <a:spcPts val="7709"/>
              </a:lnSpc>
            </a:pPr>
          </a:p>
          <a:p>
            <a:pPr algn="l">
              <a:lnSpc>
                <a:spcPts val="7709"/>
              </a:lnSpc>
              <a:spcBef>
                <a:spcPct val="0"/>
              </a:spcBef>
            </a:pPr>
            <a:r>
              <a:rPr lang="en-US" sz="55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Nisha Das</a:t>
            </a:r>
          </a:p>
          <a:p>
            <a:pPr algn="l">
              <a:lnSpc>
                <a:spcPts val="7709"/>
              </a:lnSpc>
              <a:spcBef>
                <a:spcPct val="0"/>
              </a:spcBef>
            </a:pPr>
          </a:p>
          <a:p>
            <a:pPr algn="l">
              <a:lnSpc>
                <a:spcPts val="7709"/>
              </a:lnSpc>
              <a:spcBef>
                <a:spcPct val="0"/>
              </a:spcBef>
            </a:pPr>
            <a:r>
              <a:rPr lang="en-US" sz="55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MSDS 640 Ethics, Privacy, and</a:t>
            </a:r>
          </a:p>
          <a:p>
            <a:pPr algn="l">
              <a:lnSpc>
                <a:spcPts val="7709"/>
              </a:lnSpc>
              <a:spcBef>
                <a:spcPct val="0"/>
              </a:spcBef>
            </a:pPr>
            <a:r>
              <a:rPr lang="en-US" sz="55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Social Justice in Data Science</a:t>
            </a:r>
          </a:p>
          <a:p>
            <a:pPr algn="l">
              <a:lnSpc>
                <a:spcPts val="7709"/>
              </a:lnSpc>
              <a:spcBef>
                <a:spcPct val="0"/>
              </a:spcBef>
            </a:pPr>
          </a:p>
          <a:p>
            <a:pPr algn="l">
              <a:lnSpc>
                <a:spcPts val="7709"/>
              </a:lnSpc>
              <a:spcBef>
                <a:spcPct val="0"/>
              </a:spcBef>
            </a:pPr>
            <a:r>
              <a:rPr lang="en-US" sz="55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 University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2004" y="-500229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2524072"/>
            <a:ext cx="15052165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185285"/>
            <a:ext cx="15521902" cy="419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redit scoring systems impact millions.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ML-based systems may show bias against minority groups.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Objective: Audit a credit scoring model for fairness and apply ethical analysis</a:t>
            </a:r>
          </a:p>
          <a:p>
            <a:pPr algn="l">
              <a:lnSpc>
                <a:spcPts val="559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2524072"/>
            <a:ext cx="15052165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My Role &amp; Contribution Areas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185285"/>
            <a:ext cx="15521902" cy="701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C</a:t>
            </a: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redit Scoring Datahttps://www.kaggle.com/datasets/cs49adityarajsharma/credit-scoring-data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Data Analysis &amp; Fairness Metrics: Disparate impact, SHAP values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Ethical Frameworks: ACM Code of Ethics, "Fairness through Awareness"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Bias Mitigation Strategy: Post-processing, reweighing</a:t>
            </a:r>
          </a:p>
          <a:p>
            <a:pPr algn="l">
              <a:lnSpc>
                <a:spcPts val="5590"/>
              </a:lnSpc>
            </a:pPr>
          </a:p>
          <a:p>
            <a:pPr algn="l">
              <a:lnSpc>
                <a:spcPts val="559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72600" y="3710217"/>
            <a:ext cx="13955452" cy="5756624"/>
          </a:xfrm>
          <a:custGeom>
            <a:avLst/>
            <a:gdLst/>
            <a:ahLst/>
            <a:cxnLst/>
            <a:rect r="r" b="b" t="t" l="l"/>
            <a:pathLst>
              <a:path h="5756624" w="13955452">
                <a:moveTo>
                  <a:pt x="0" y="0"/>
                </a:moveTo>
                <a:lnTo>
                  <a:pt x="13955452" y="0"/>
                </a:lnTo>
                <a:lnTo>
                  <a:pt x="13955452" y="5756624"/>
                </a:lnTo>
                <a:lnTo>
                  <a:pt x="0" y="575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50326" y="3900002"/>
            <a:ext cx="3480724" cy="5566840"/>
            <a:chOff x="0" y="0"/>
            <a:chExt cx="916734" cy="14661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6734" cy="1466164"/>
            </a:xfrm>
            <a:custGeom>
              <a:avLst/>
              <a:gdLst/>
              <a:ahLst/>
              <a:cxnLst/>
              <a:rect r="r" b="b" t="t" l="l"/>
              <a:pathLst>
                <a:path h="1466164" w="916734">
                  <a:moveTo>
                    <a:pt x="0" y="0"/>
                  </a:moveTo>
                  <a:lnTo>
                    <a:pt x="916734" y="0"/>
                  </a:lnTo>
                  <a:lnTo>
                    <a:pt x="916734" y="1466164"/>
                  </a:lnTo>
                  <a:lnTo>
                    <a:pt x="0" y="146616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16734" cy="1504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53109" y="2101779"/>
            <a:ext cx="17238983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Baseline Model (Before Mitigation)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750" y="3833327"/>
            <a:ext cx="8588045" cy="444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: High, but unfair outcomes across groups.</a:t>
            </a:r>
          </a:p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Metrics:</a:t>
            </a:r>
          </a:p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DI &lt; 0.8 (not fair)</a:t>
            </a:r>
          </a:p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SPD &lt; 0 (negative gap)</a:t>
            </a:r>
          </a:p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EOD &lt; 0 (unequal TPRs)</a:t>
            </a:r>
          </a:p>
          <a:p>
            <a:pPr algn="l">
              <a:lnSpc>
                <a:spcPts val="503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72600" y="3900002"/>
            <a:ext cx="8359841" cy="5893688"/>
          </a:xfrm>
          <a:custGeom>
            <a:avLst/>
            <a:gdLst/>
            <a:ahLst/>
            <a:cxnLst/>
            <a:rect r="r" b="b" t="t" l="l"/>
            <a:pathLst>
              <a:path h="5893688" w="8359841">
                <a:moveTo>
                  <a:pt x="0" y="0"/>
                </a:moveTo>
                <a:lnTo>
                  <a:pt x="8359841" y="0"/>
                </a:lnTo>
                <a:lnTo>
                  <a:pt x="8359841" y="5893687"/>
                </a:lnTo>
                <a:lnTo>
                  <a:pt x="0" y="589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3109" y="2101779"/>
            <a:ext cx="17238983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Mitigated Model (After Mitigation)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750" y="4166702"/>
            <a:ext cx="8588045" cy="444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slightly reduced.</a:t>
            </a:r>
          </a:p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Fairness metrics significantly improved:</a:t>
            </a:r>
          </a:p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DI closer to 1.0</a:t>
            </a:r>
          </a:p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SPD closer to 0</a:t>
            </a:r>
          </a:p>
          <a:p>
            <a:pPr algn="l" marL="775804" indent="-387902" lvl="1">
              <a:lnSpc>
                <a:spcPts val="5030"/>
              </a:lnSpc>
              <a:buFont typeface="Arial"/>
              <a:buChar char="•"/>
            </a:pPr>
            <a:r>
              <a:rPr lang="en-US" sz="35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EOD gap reduced</a:t>
            </a:r>
          </a:p>
          <a:p>
            <a:pPr algn="l">
              <a:lnSpc>
                <a:spcPts val="503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5445" y="2524072"/>
            <a:ext cx="15954117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Takeaways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042410"/>
            <a:ext cx="15521902" cy="420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4877" indent="-517439" lvl="1">
              <a:lnSpc>
                <a:spcPts val="6710"/>
              </a:lnSpc>
              <a:buFont typeface="Arial"/>
              <a:buChar char="•"/>
            </a:pPr>
            <a:r>
              <a:rPr lang="en-US" sz="4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-US" sz="4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ias exists but can be measured and corrected.</a:t>
            </a:r>
          </a:p>
          <a:p>
            <a:pPr algn="l" marL="1034877" indent="-517439" lvl="1">
              <a:lnSpc>
                <a:spcPts val="6710"/>
              </a:lnSpc>
              <a:buFont typeface="Arial"/>
              <a:buChar char="•"/>
            </a:pPr>
            <a:r>
              <a:rPr lang="en-US" sz="4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Fairness-aware training reduces disparities.</a:t>
            </a:r>
          </a:p>
          <a:p>
            <a:pPr algn="l" marL="1034877" indent="-517439" lvl="1">
              <a:lnSpc>
                <a:spcPts val="6710"/>
              </a:lnSpc>
              <a:buFont typeface="Arial"/>
              <a:buChar char="•"/>
            </a:pPr>
            <a:r>
              <a:rPr lang="en-US" sz="4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Trade-off: Small accuracy drop for significant fairness gain.</a:t>
            </a:r>
          </a:p>
          <a:p>
            <a:pPr algn="l">
              <a:lnSpc>
                <a:spcPts val="671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5445" y="2019247"/>
            <a:ext cx="15954117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3309176"/>
            <a:ext cx="15521902" cy="731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8983" indent="-409491" lvl="1">
              <a:lnSpc>
                <a:spcPts val="5310"/>
              </a:lnSpc>
              <a:buFont typeface="Arial"/>
              <a:buChar char="•"/>
            </a:pPr>
            <a:r>
              <a:rPr lang="en-US" sz="3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We </a:t>
            </a:r>
            <a:r>
              <a:rPr lang="en-US" sz="3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successfully moved from detecting bias → applying mitigation → achieving fairness-aware predictions.</a:t>
            </a:r>
          </a:p>
          <a:p>
            <a:pPr algn="l" marL="818983" indent="-409491" lvl="1">
              <a:lnSpc>
                <a:spcPts val="5310"/>
              </a:lnSpc>
              <a:buFont typeface="Arial"/>
              <a:buChar char="•"/>
            </a:pPr>
            <a:r>
              <a:rPr lang="en-US" sz="3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Our mitigated model shows:</a:t>
            </a:r>
          </a:p>
          <a:p>
            <a:pPr algn="l" marL="818983" indent="-409491" lvl="1">
              <a:lnSpc>
                <a:spcPts val="5310"/>
              </a:lnSpc>
              <a:buFont typeface="Arial"/>
              <a:buChar char="•"/>
            </a:pPr>
            <a:r>
              <a:rPr lang="en-US" sz="3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Higher fairness across gender–income groups</a:t>
            </a:r>
          </a:p>
          <a:p>
            <a:pPr algn="l" marL="818983" indent="-409491" lvl="1">
              <a:lnSpc>
                <a:spcPts val="5310"/>
              </a:lnSpc>
              <a:buFont typeface="Arial"/>
              <a:buChar char="•"/>
            </a:pPr>
            <a:r>
              <a:rPr lang="en-US" sz="3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Balanced approval rates and true positive rates</a:t>
            </a:r>
          </a:p>
          <a:p>
            <a:pPr algn="l" marL="818983" indent="-409491" lvl="1">
              <a:lnSpc>
                <a:spcPts val="5310"/>
              </a:lnSpc>
              <a:buFont typeface="Arial"/>
              <a:buChar char="•"/>
            </a:pPr>
            <a:r>
              <a:rPr lang="en-US" sz="3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Only a minor trade-off in accuracy</a:t>
            </a:r>
          </a:p>
          <a:p>
            <a:pPr algn="l" marL="818983" indent="-409491" lvl="1">
              <a:lnSpc>
                <a:spcPts val="5310"/>
              </a:lnSpc>
              <a:buFont typeface="Arial"/>
              <a:buChar char="•"/>
            </a:pPr>
            <a:r>
              <a:rPr lang="en-US" sz="3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This case study demonstrates how ethical AI can be applied in financial decision-making.</a:t>
            </a:r>
          </a:p>
          <a:p>
            <a:pPr algn="l" marL="818983" indent="-409491" lvl="1">
              <a:lnSpc>
                <a:spcPts val="5310"/>
              </a:lnSpc>
              <a:buFont typeface="Arial"/>
              <a:buChar char="•"/>
            </a:pPr>
            <a:r>
              <a:rPr lang="en-US" sz="37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Final Thought: Accuracy makes a model useful, but fairness makes it trustworthy.</a:t>
            </a:r>
          </a:p>
          <a:p>
            <a:pPr algn="l">
              <a:lnSpc>
                <a:spcPts val="531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39688" y="6733434"/>
            <a:ext cx="778293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88"/>
              </a:lnSpc>
              <a:spcBef>
                <a:spcPct val="0"/>
              </a:spcBef>
            </a:pPr>
            <a:r>
              <a:rPr lang="en-US" b="true" sz="42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Presentation</a:t>
            </a:r>
            <a:r>
              <a:rPr lang="en-US" b="true" sz="42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by-</a:t>
            </a:r>
            <a:r>
              <a:rPr lang="en-US" b="true" sz="42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Nisha</a:t>
            </a:r>
            <a:r>
              <a:rPr lang="en-US" b="true" sz="42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38600" y="3632414"/>
            <a:ext cx="10142456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67"/>
              </a:lnSpc>
            </a:pPr>
            <a:r>
              <a:rPr lang="en-US" sz="1422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2524072"/>
            <a:ext cx="15052165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Approach &amp; Methods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185285"/>
            <a:ext cx="15521902" cy="560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Problem: Discrimination bas</a:t>
            </a: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ed on race/income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Steps: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Load and clean dataset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Perform EDA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Train models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Audit for fairness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Apply mitigation</a:t>
            </a:r>
          </a:p>
          <a:p>
            <a:pPr algn="l">
              <a:lnSpc>
                <a:spcPts val="559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2524072"/>
            <a:ext cx="15052165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Ethical Concerns Identified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185285"/>
            <a:ext cx="15521902" cy="419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Disparat</a:t>
            </a: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 denial rates for minority groups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Lack of explainability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Use of ZIP code as proxy for race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ECOA/FCRA violations</a:t>
            </a:r>
          </a:p>
          <a:p>
            <a:pPr algn="l">
              <a:lnSpc>
                <a:spcPts val="5590"/>
              </a:lnSpc>
            </a:pPr>
          </a:p>
          <a:p>
            <a:pPr algn="l">
              <a:lnSpc>
                <a:spcPts val="559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2524072"/>
            <a:ext cx="15052165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&amp; Fairness Testing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185285"/>
            <a:ext cx="15521902" cy="489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Model: Random Forest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Tools: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Disparat</a:t>
            </a: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 Impact Ratio: ~0.55 for Black applicants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SHAP: ZIP and income highly predictive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Conclusion: Clear bias detected</a:t>
            </a:r>
          </a:p>
          <a:p>
            <a:pPr algn="l">
              <a:lnSpc>
                <a:spcPts val="5590"/>
              </a:lnSpc>
            </a:pPr>
          </a:p>
          <a:p>
            <a:pPr algn="l">
              <a:lnSpc>
                <a:spcPts val="559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2524072"/>
            <a:ext cx="15052165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Bias Mitigation Methods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185285"/>
            <a:ext cx="15521902" cy="348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Reweighing dataset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ost-process</a:t>
            </a: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ing pr</a:t>
            </a: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ediction adjustments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Trade-off: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Accuracy ↓ 3%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Fairness ↑ 25% (equal opportunity)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2524072"/>
            <a:ext cx="15052165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 Faced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185285"/>
            <a:ext cx="15521902" cy="278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Hidden bias in data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terpret</a:t>
            </a: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ing bla</a:t>
            </a: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ck-box models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Maintaining accuracy while reducing bias</a:t>
            </a:r>
          </a:p>
          <a:p>
            <a:pPr algn="l">
              <a:lnSpc>
                <a:spcPts val="559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7398" y="2524072"/>
            <a:ext cx="15052165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Accomplishments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7398" y="4185285"/>
            <a:ext cx="15521902" cy="419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Full ML pipeline with fairness analysis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Quan</a:t>
            </a: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tified bias with act</a:t>
            </a:r>
            <a:r>
              <a:rPr lang="en-US" sz="39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ionable</a:t>
            </a: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metrics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Improved fairness significantly</a:t>
            </a:r>
          </a:p>
          <a:p>
            <a:pPr algn="l" marL="862162" indent="-431081" lvl="1">
              <a:lnSpc>
                <a:spcPts val="5590"/>
              </a:lnSpc>
              <a:buFont typeface="Arial"/>
              <a:buChar char="•"/>
            </a:pPr>
            <a:r>
              <a:rPr lang="en-US" sz="3993" strike="noStrike" u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Drafted ethical recommendations</a:t>
            </a:r>
          </a:p>
          <a:p>
            <a:pPr algn="l">
              <a:lnSpc>
                <a:spcPts val="5590"/>
              </a:lnSpc>
            </a:pPr>
          </a:p>
          <a:p>
            <a:pPr algn="l">
              <a:lnSpc>
                <a:spcPts val="559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DAGterjRSfU</dc:identifier>
  <dcterms:modified xsi:type="dcterms:W3CDTF">2011-08-01T06:04:30Z</dcterms:modified>
  <cp:revision>1</cp:revision>
  <dc:title>A Bias-Aware Framework for the AI Judicial Assistant Presenter: [Your Name] Role: Ethical Data Science Analyst</dc:title>
</cp:coreProperties>
</file>